
<file path=[Content_Types].xml><?xml version="1.0" encoding="utf-8"?>
<Types xmlns="http://schemas.openxmlformats.org/package/2006/content-types">
  <Default ContentType="application/x-fontdata" Extension="fntdata"/>
  <Default ContentType="image/jpeg" Extension="jp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10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presProps+xml" PartName="/ppt/presProps.xml"/>
  <Override ContentType="application/vnd.openxmlformats-officedocument.presentationml.presentation.main+xml" PartName="/ppt/presentation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viewProps+xml" PartName="/ppt/view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arget="ppt/presentation.xml" Type="http://schemas.openxmlformats.org/officeDocument/2006/relationships/officeDocument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aveSubsetFonts="1" strictFirstAndLastChars="0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x="9144000" cy="5143500"/>
  <p:notesSz cx="6858000" cy="9144000"/>
  <p:embeddedFontLst>
    <p:embeddedFont>
      <p:font typeface="Lora"/>
      <p:regular r:id="rId19"/>
      <p:bold r:id="rId20"/>
      <p:italic r:id="rId21"/>
      <p:boldItalic r:id="rId22"/>
    </p:embeddedFont>
    <p:embeddedFont>
      <p:font typeface="IBM Plex Mono"/>
      <p:regular r:id="rId23"/>
      <p:bold r:id="rId24"/>
      <p:italic r:id="rId25"/>
      <p:boldItalic r:id="rId26"/>
    </p:embeddedFont>
  </p:embeddedFontLst>
  <p:defaultTextStyle>
    <a:defPPr algn="l" lvl="0" marR="0" rtl="0">
      <a:lnSpc>
        <a:spcPct val="100000"/>
      </a:lnSpc>
      <a:spcBef>
        <a:spcPts val="0"/>
      </a:spcBef>
      <a:spcAft>
        <a:spcPts val="0"/>
      </a:spcAft>
    </a:defPPr>
    <a:lvl1pPr algn="l" lvl="0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1pPr>
    <a:lvl2pPr algn="l" lvl="1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2pPr>
    <a:lvl3pPr algn="l" lvl="2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3pPr>
    <a:lvl4pPr algn="l" lvl="3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4pPr>
    <a:lvl5pPr algn="l" lvl="4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5pPr>
    <a:lvl6pPr algn="l" lvl="5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6pPr>
    <a:lvl7pPr algn="l" lvl="6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7pPr>
    <a:lvl8pPr algn="l" lvl="7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8pPr>
    <a:lvl9pPr algn="l" lvl="8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d="100" n="100"/>
          <a:sy d="100" n="100"/>
        </p:scale>
        <p:origin x="0" y="0"/>
      </p:cViewPr>
      <p:guideLst>
        <p:guide orient="horz" pos="1620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6" Target="fonts/IBMPlexMono-boldItalic.fntdata" Type="http://schemas.openxmlformats.org/officeDocument/2006/relationships/font"/><Relationship Id="rId25" Target="fonts/IBMPlexMono-italic.fntdata" Type="http://schemas.openxmlformats.org/officeDocument/2006/relationships/font"/><Relationship Id="rId24" Target="fonts/IBMPlexMono-bold.fntdata" Type="http://schemas.openxmlformats.org/officeDocument/2006/relationships/font"/><Relationship Id="rId21" Target="fonts/Lora-italic.fntdata" Type="http://schemas.openxmlformats.org/officeDocument/2006/relationships/font"/><Relationship Id="rId19" Target="fonts/Lora-regular.fntdata" Type="http://schemas.openxmlformats.org/officeDocument/2006/relationships/font"/><Relationship Id="rId20" Target="fonts/Lora-bold.fntdata" Type="http://schemas.openxmlformats.org/officeDocument/2006/relationships/font"/><Relationship Id="rId18" Target="slides/slide13.xml" Type="http://schemas.openxmlformats.org/officeDocument/2006/relationships/slide"/><Relationship Id="rId17" Target="slides/slide12.xml" Type="http://schemas.openxmlformats.org/officeDocument/2006/relationships/slide"/><Relationship Id="rId16" Target="slides/slide11.xml" Type="http://schemas.openxmlformats.org/officeDocument/2006/relationships/slide"/><Relationship Id="rId15" Target="slides/slide10.xml" Type="http://schemas.openxmlformats.org/officeDocument/2006/relationships/slide"/><Relationship Id="rId14" Target="slides/slide9.xml" Type="http://schemas.openxmlformats.org/officeDocument/2006/relationships/slide"/><Relationship Id="rId13" Target="slides/slide8.xml" Type="http://schemas.openxmlformats.org/officeDocument/2006/relationships/slide"/><Relationship Id="rId12" Target="slides/slide7.xml" Type="http://schemas.openxmlformats.org/officeDocument/2006/relationships/slide"/><Relationship Id="rId11" Target="slides/slide6.xml" Type="http://schemas.openxmlformats.org/officeDocument/2006/relationships/slide"/><Relationship Id="rId10" Target="slides/slide5.xml" Type="http://schemas.openxmlformats.org/officeDocument/2006/relationships/slide"/><Relationship Id="rId9" Target="slides/slide4.xml" Type="http://schemas.openxmlformats.org/officeDocument/2006/relationships/slide"/><Relationship Id="rId8" Target="slides/slide3.xml" Type="http://schemas.openxmlformats.org/officeDocument/2006/relationships/slide"/><Relationship Id="rId7" Target="slides/slide2.xml" Type="http://schemas.openxmlformats.org/officeDocument/2006/relationships/slide"/><Relationship Id="rId6" Target="slides/slide1.xml" Type="http://schemas.openxmlformats.org/officeDocument/2006/relationships/slide"/><Relationship Id="rId5" Target="notesMasters/notesMaster1.xml" Type="http://schemas.openxmlformats.org/officeDocument/2006/relationships/notesMaster"/><Relationship Id="rId4" Target="slideMasters/slideMaster1.xml" Type="http://schemas.openxmlformats.org/officeDocument/2006/relationships/slideMaster"/><Relationship Id="rId3" Target="presProps.xml" Type="http://schemas.openxmlformats.org/officeDocument/2006/relationships/presProps"/><Relationship Id="rId23" Target="fonts/IBMPlexMono-regular.fntdata" Type="http://schemas.openxmlformats.org/officeDocument/2006/relationships/font"/><Relationship Id="rId2" Target="viewProps.xml" Type="http://schemas.openxmlformats.org/officeDocument/2006/relationships/viewProps"/><Relationship Id="rId22" Target="fonts/Lora-boldItalic.fntdata" Type="http://schemas.openxmlformats.org/officeDocument/2006/relationships/font"/><Relationship Id="rId1" Target="theme/theme1.xml" Type="http://schemas.openxmlformats.org/officeDocument/2006/relationships/theme"/></Relationships>
</file>

<file path=ppt/notesMasters/_rels/notesMaster1.xml.rels><?xml version="1.0" encoding="UTF-8" standalone="yes"?>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type="none" w="sm"/>
            <a:tailEnd len="sm" type="none" w="sm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folHlink="folHlink" hlink="hlink" tx1="dk1" tx2="lt2"/>
  <p:notesStyle>
    <a:defPPr algn="l" lvl="0" marR="0" rtl="0">
      <a:lnSpc>
        <a:spcPct val="100000"/>
      </a:lnSpc>
      <a:spcBef>
        <a:spcPts val="0"/>
      </a:spcBef>
      <a:spcAft>
        <a:spcPts val="0"/>
      </a:spcAft>
    </a:defPPr>
    <a:lvl1pPr algn="l" lvl="0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1pPr>
    <a:lvl2pPr algn="l" lvl="1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2pPr>
    <a:lvl3pPr algn="l" lvl="2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3pPr>
    <a:lvl4pPr algn="l" lvl="3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4pPr>
    <a:lvl5pPr algn="l" lvl="4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5pPr>
    <a:lvl6pPr algn="l" lvl="5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6pPr>
    <a:lvl7pPr algn="l" lvl="6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7pPr>
    <a:lvl8pPr algn="l" lvl="7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8pPr>
    <a:lvl9pPr algn="l" lvl="8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arget="../notesMasters/notesMaster1.xml" Type="http://schemas.openxmlformats.org/officeDocument/2006/relationships/notesMaster"/></Relationships>
</file>

<file path=ppt/notesSlides/_rels/notesSlide10.xml.rels><?xml version="1.0" encoding="UTF-8" standalone="yes"?><Relationships xmlns="http://schemas.openxmlformats.org/package/2006/relationships"><Relationship Id="rId1" Target="../notesMasters/notesMaster1.xml" Type="http://schemas.openxmlformats.org/officeDocument/2006/relationships/notesMaster"/></Relationships>
</file>

<file path=ppt/notesSlides/_rels/notesSlide11.xml.rels><?xml version="1.0" encoding="UTF-8" standalone="yes"?><Relationships xmlns="http://schemas.openxmlformats.org/package/2006/relationships"><Relationship Id="rId1" Target="../notesMasters/notesMaster1.xml" Type="http://schemas.openxmlformats.org/officeDocument/2006/relationships/notesMaster"/></Relationships>
</file>

<file path=ppt/notesSlides/_rels/notesSlide12.xml.rels><?xml version="1.0" encoding="UTF-8" standalone="yes"?><Relationships xmlns="http://schemas.openxmlformats.org/package/2006/relationships"><Relationship Id="rId1" Target="../notesMasters/notesMaster1.xml" Type="http://schemas.openxmlformats.org/officeDocument/2006/relationships/notesMaster"/></Relationships>
</file>

<file path=ppt/notesSlides/_rels/notesSlide13.xml.rels><?xml version="1.0" encoding="UTF-8" standalone="yes"?><Relationships xmlns="http://schemas.openxmlformats.org/package/2006/relationships"><Relationship Id="rId1" Target="../notesMasters/notesMaster1.xml" Type="http://schemas.openxmlformats.org/officeDocument/2006/relationships/notesMaster"/></Relationships>
</file>

<file path=ppt/notesSlides/_rels/notesSlide2.xml.rels><?xml version="1.0" encoding="UTF-8" standalone="yes"?><Relationships xmlns="http://schemas.openxmlformats.org/package/2006/relationships"><Relationship Id="rId1" Target="../notesMasters/notesMaster1.xml" Type="http://schemas.openxmlformats.org/officeDocument/2006/relationships/notesMaster"/></Relationships>
</file>

<file path=ppt/notesSlides/_rels/notesSlide3.xml.rels><?xml version="1.0" encoding="UTF-8" standalone="yes"?><Relationships xmlns="http://schemas.openxmlformats.org/package/2006/relationships"><Relationship Id="rId1" Target="../notesMasters/notesMaster1.xml" Type="http://schemas.openxmlformats.org/officeDocument/2006/relationships/notesMaster"/></Relationships>
</file>

<file path=ppt/notesSlides/_rels/notesSlide4.xml.rels><?xml version="1.0" encoding="UTF-8" standalone="yes"?><Relationships xmlns="http://schemas.openxmlformats.org/package/2006/relationships"><Relationship Id="rId1" Target="../notesMasters/notesMaster1.xml" Type="http://schemas.openxmlformats.org/officeDocument/2006/relationships/notesMaster"/></Relationships>
</file>

<file path=ppt/notesSlides/_rels/notesSlide5.xml.rels><?xml version="1.0" encoding="UTF-8" standalone="yes"?><Relationships xmlns="http://schemas.openxmlformats.org/package/2006/relationships"><Relationship Id="rId1" Target="../notesMasters/notesMaster1.xml" Type="http://schemas.openxmlformats.org/officeDocument/2006/relationships/notesMaster"/></Relationships>
</file>

<file path=ppt/notesSlides/_rels/notesSlide6.xml.rels><?xml version="1.0" encoding="UTF-8" standalone="yes"?><Relationships xmlns="http://schemas.openxmlformats.org/package/2006/relationships"><Relationship Id="rId1" Target="../notesMasters/notesMaster1.xml" Type="http://schemas.openxmlformats.org/officeDocument/2006/relationships/notesMaster"/></Relationships>
</file>

<file path=ppt/notesSlides/_rels/notesSlide7.xml.rels><?xml version="1.0" encoding="UTF-8" standalone="yes"?><Relationships xmlns="http://schemas.openxmlformats.org/package/2006/relationships"><Relationship Id="rId1" Target="../notesMasters/notesMaster1.xml" Type="http://schemas.openxmlformats.org/officeDocument/2006/relationships/notesMaster"/></Relationships>
</file>

<file path=ppt/notesSlides/_rels/notesSlide8.xml.rels><?xml version="1.0" encoding="UTF-8" standalone="yes"?><Relationships xmlns="http://schemas.openxmlformats.org/package/2006/relationships"><Relationship Id="rId1" Target="../notesMasters/notesMaster1.xml" Type="http://schemas.openxmlformats.org/officeDocument/2006/relationships/notesMaster"/></Relationships>
</file>

<file path=ppt/notesSlides/_rels/notesSlide9.xml.rels><?xml version="1.0" encoding="UTF-8" standalone="yes"?><Relationships xmlns="http://schemas.openxmlformats.org/package/2006/relationships"><Relationship Id="rId1" Target="../notesMasters/notesMaster1.xml" Type="http://schemas.openxmlformats.org/officeDocument/2006/relationships/notesMaster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47c6e7749f_2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347c6e7749f_2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347c6e7749f_2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347c6e7749f_2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3881a339a9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33881a339a9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33bcd7df53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33bcd7df53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3e463563f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33e463563f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47c6e7749f_2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47c6e7749f_2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347c6e7749f_2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347c6e7749f_2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47c6e7749f_2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347c6e7749f_2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47c6e7749f_2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47c6e7749f_2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47c6e7749f_2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47c6e7749f_2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347c6e7749f_2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347c6e7749f_2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47c6e7749f_2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347c6e7749f_2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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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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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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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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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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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="b" anchorCtr="0" bIns="91425" lIns="91425" numCol="1" rIns="91425" spcFirstLastPara="1" tIns="91425" wrap="square">
            <a:normAutofit/>
          </a:bodyPr>
          <a:lstStyle>
            <a:lvl1pPr algn="ctr" lv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algn="ctr" lvl="1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algn="ctr" lvl="2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algn="ctr" lvl="3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algn="ctr" lvl="4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algn="ctr" lvl="5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algn="ctr" lvl="6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algn="ctr" lvl="7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algn="ctr" lvl="8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="t" anchorCtr="0" bIns="91425" lIns="91425" numCol="1" rIns="91425" spcFirstLastPara="1" tIns="91425" wrap="square">
            <a:normAutofit/>
          </a:bodyPr>
          <a:lstStyle>
            <a:lvl1pPr algn="ctr"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algn="ctr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algn="ctr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algn="ctr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algn="ctr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algn="ctr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algn="ctr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algn="ctr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algn="ctr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="ctr" anchorCtr="0" bIns="91425" lIns="91425" numCol="1" rIns="91425" spcFirstLastPara="1" tIns="91425" wrap="square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altLang="en"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="b" anchorCtr="0" bIns="91425" lIns="91425" numCol="1" rIns="91425" spcFirstLastPara="1" tIns="91425" wrap="square">
            <a:normAutofit/>
          </a:bodyPr>
          <a:lstStyle>
            <a:lvl1pPr algn="ctr"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algn="ctr"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algn="ctr"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algn="ctr"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algn="ctr"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algn="ctr"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algn="ctr"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algn="ctr"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algn="ctr"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="t" anchorCtr="0" bIns="91425" lIns="91425" numCol="1" rIns="91425" spcFirstLastPara="1" tIns="91425" wrap="square">
            <a:normAutofit/>
          </a:bodyPr>
          <a:lstStyle>
            <a:lvl1pPr algn="ctr"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algn="ctr"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algn="ctr"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algn="ctr"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algn="ctr"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algn="ctr"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algn="ctr"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algn="ctr"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algn="ctr"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="ctr" anchorCtr="0" bIns="91425" lIns="91425" numCol="1" rIns="91425" spcFirstLastPara="1" tIns="91425" wrap="square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altLang="en"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="ctr" anchorCtr="0" bIns="91425" lIns="91425" numCol="1" rIns="91425" spcFirstLastPara="1" tIns="91425" wrap="square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altLang="en"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="ctr" anchorCtr="0" bIns="91425" lIns="91425" numCol="1" rIns="91425" spcFirstLastPara="1" tIns="91425" wrap="square">
            <a:normAutofit/>
          </a:bodyPr>
          <a:lstStyle>
            <a:lvl1pPr algn="ctr"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algn="ctr"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algn="ctr"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algn="ctr"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algn="ctr"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algn="ctr"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algn="ctr"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algn="ctr"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algn="ctr"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="ctr" anchorCtr="0" bIns="91425" lIns="91425" numCol="1" rIns="91425" spcFirstLastPara="1" tIns="91425" wrap="square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altLang="en"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="t" anchorCtr="0" bIns="91425" lIns="91425" numCol="1" rIns="91425" spcFirstLastPara="1" tIns="91425" wrap="square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="t" anchorCtr="0" bIns="91425" lIns="91425" numCol="1" rIns="91425" spcFirstLastPara="1" tIns="91425" wrap="square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="ctr" anchorCtr="0" bIns="91425" lIns="91425" numCol="1" rIns="91425" spcFirstLastPara="1" tIns="91425" wrap="square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altLang="en"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="t" anchorCtr="0" bIns="91425" lIns="91425" numCol="1" rIns="91425" spcFirstLastPara="1" tIns="91425" wrap="square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="t" anchorCtr="0" bIns="91425" lIns="91425" numCol="1" rIns="91425" spcFirstLastPara="1" tIns="91425" wrap="square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="t" anchorCtr="0" bIns="91425" lIns="91425" numCol="1" rIns="91425" spcFirstLastPara="1" tIns="91425" wrap="square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="ctr" anchorCtr="0" bIns="91425" lIns="91425" numCol="1" rIns="91425" spcFirstLastPara="1" tIns="91425" wrap="square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altLang="en"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="t" anchorCtr="0" bIns="91425" lIns="91425" numCol="1" rIns="91425" spcFirstLastPara="1" tIns="91425" wrap="square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="ctr" anchorCtr="0" bIns="91425" lIns="91425" numCol="1" rIns="91425" spcFirstLastPara="1" tIns="91425" wrap="square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altLang="en"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="b" anchorCtr="0" bIns="91425" lIns="91425" numCol="1" rIns="91425" spcFirstLastPara="1" tIns="91425" wrap="square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="t" anchorCtr="0" bIns="91425" lIns="91425" numCol="1" rIns="91425" spcFirstLastPara="1" tIns="91425" wrap="square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="ctr" anchorCtr="0" bIns="91425" lIns="91425" numCol="1" rIns="91425" spcFirstLastPara="1" tIns="91425" wrap="square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altLang="en"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="ctr" anchorCtr="0" bIns="91425" lIns="91425" numCol="1" rIns="91425" spcFirstLastPara="1" tIns="91425" wrap="square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="ctr" anchorCtr="0" bIns="91425" lIns="91425" numCol="1" rIns="91425" spcFirstLastPara="1" tIns="91425" wrap="square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altLang="en"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="ctr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="b" anchorCtr="0" bIns="91425" lIns="91425" numCol="1" rIns="91425" spcFirstLastPara="1" tIns="91425" wrap="square">
            <a:normAutofit/>
          </a:bodyPr>
          <a:lstStyle>
            <a:lvl1pPr algn="ctr"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algn="ctr"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algn="ctr"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algn="ctr"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algn="ctr"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algn="ctr"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algn="ctr"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algn="ctr"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algn="ctr"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="t" anchorCtr="0" bIns="91425" lIns="91425" numCol="1" rIns="91425" spcFirstLastPara="1" tIns="91425" wrap="square">
            <a:normAutofit/>
          </a:bodyPr>
          <a:lstStyle>
            <a:lvl1pPr algn="ctr"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algn="ctr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algn="ctr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algn="ctr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algn="ctr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algn="ctr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algn="ctr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algn="ctr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algn="ctr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="ctr" anchorCtr="0" bIns="91425" lIns="91425" numCol="1" rIns="91425" spcFirstLastPara="1" tIns="91425" wrap="square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="ctr" anchorCtr="0" bIns="91425" lIns="91425" numCol="1" rIns="91425" spcFirstLastPara="1" tIns="91425" wrap="square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altLang="en"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="ctr" anchorCtr="0" bIns="91425" lIns="91425" numCol="1" rIns="91425" spcFirstLastPara="1" tIns="91425" wrap="square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="ctr" anchorCtr="0" bIns="91425" lIns="91425" numCol="1" rIns="91425" spcFirstLastPara="1" tIns="91425" wrap="square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altLang="en"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2" Target="../slideLayouts/slideLayout11.xml" Type="http://schemas.openxmlformats.org/officeDocument/2006/relationships/slideLayout"/><Relationship Id="rId11" Target="../slideLayouts/slideLayout10.xml" Type="http://schemas.openxmlformats.org/officeDocument/2006/relationships/slideLayout"/><Relationship Id="rId9" Target="../slideLayouts/slideLayout8.xml" Type="http://schemas.openxmlformats.org/officeDocument/2006/relationships/slideLayout"/><Relationship Id="rId10" Target="../slideLayouts/slideLayout9.xml" Type="http://schemas.openxmlformats.org/officeDocument/2006/relationships/slideLayout"/><Relationship Id="rId8" Target="../slideLayouts/slideLayout7.xml" Type="http://schemas.openxmlformats.org/officeDocument/2006/relationships/slideLayout"/><Relationship Id="rId7" Target="../slideLayouts/slideLayout6.xml" Type="http://schemas.openxmlformats.org/officeDocument/2006/relationships/slideLayout"/><Relationship Id="rId6" Target="../slideLayouts/slideLayout5.xml" Type="http://schemas.openxmlformats.org/officeDocument/2006/relationships/slideLayout"/><Relationship Id="rId5" Target="../slideLayouts/slideLayout4.xml" Type="http://schemas.openxmlformats.org/officeDocument/2006/relationships/slideLayout"/><Relationship Id="rId4" Target="../slideLayouts/slideLayout3.xml" Type="http://schemas.openxmlformats.org/officeDocument/2006/relationships/slideLayout"/><Relationship Id="rId3" Target="../slideLayouts/slideLayout2.xml" Type="http://schemas.openxmlformats.org/officeDocument/2006/relationships/slideLayout"/><Relationship Id="rId2" Target="../slideLayouts/slideLayout1.xml" Type="http://schemas.openxmlformats.org/officeDocument/2006/relationships/slideLayout"/><Relationship Id="rId1" Target="../theme/theme1.xml" Type="http://schemas.openxmlformats.org/officeDocument/2006/relationships/theme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="ctr" anchorCtr="0" bIns="91425" lIns="91425" numCol="1" rIns="91425" spcFirstLastPara="1" tIns="91425" wrap="square">
            <a:normAutofit/>
          </a:bodyPr>
          <a:lstStyle>
            <a:lvl1pPr algn="r" lvl="0">
              <a:buNone/>
              <a:defRPr sz="1000">
                <a:solidFill>
                  <a:schemeClr val="dk2"/>
                </a:solidFill>
              </a:defRPr>
            </a:lvl1pPr>
            <a:lvl2pPr algn="r" lvl="1">
              <a:buNone/>
              <a:defRPr sz="1000">
                <a:solidFill>
                  <a:schemeClr val="dk2"/>
                </a:solidFill>
              </a:defRPr>
            </a:lvl2pPr>
            <a:lvl3pPr algn="r" lvl="2">
              <a:buNone/>
              <a:defRPr sz="1000">
                <a:solidFill>
                  <a:schemeClr val="dk2"/>
                </a:solidFill>
              </a:defRPr>
            </a:lvl3pPr>
            <a:lvl4pPr algn="r" lvl="3">
              <a:buNone/>
              <a:defRPr sz="1000">
                <a:solidFill>
                  <a:schemeClr val="dk2"/>
                </a:solidFill>
              </a:defRPr>
            </a:lvl4pPr>
            <a:lvl5pPr algn="r" lvl="4">
              <a:buNone/>
              <a:defRPr sz="1000">
                <a:solidFill>
                  <a:schemeClr val="dk2"/>
                </a:solidFill>
              </a:defRPr>
            </a:lvl5pPr>
            <a:lvl6pPr algn="r" lvl="5">
              <a:buNone/>
              <a:defRPr sz="1000">
                <a:solidFill>
                  <a:schemeClr val="dk2"/>
                </a:solidFill>
              </a:defRPr>
            </a:lvl6pPr>
            <a:lvl7pPr algn="r" lvl="6">
              <a:buNone/>
              <a:defRPr sz="1000">
                <a:solidFill>
                  <a:schemeClr val="dk2"/>
                </a:solidFill>
              </a:defRPr>
            </a:lvl7pPr>
            <a:lvl8pPr algn="r" lvl="7">
              <a:buNone/>
              <a:defRPr sz="1000">
                <a:solidFill>
                  <a:schemeClr val="dk2"/>
                </a:solidFill>
              </a:defRPr>
            </a:lvl8pPr>
            <a:lvl9pPr algn="r" lvl="8">
              <a:buNone/>
              <a:defRPr sz="1000">
                <a:solidFill>
                  <a:schemeClr val="dk2"/>
                </a:solidFill>
              </a:defRPr>
            </a:lvl9pPr>
          </a:lstStyle>
          <a:p>
            <a:pPr algn="r"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altLang="en"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folHlink="folHlink" hlink="hlink" tx1="dk1" tx2="lt2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p:hf dt="0" ftr="0" hdr="0" sldNum="0"/>
  <p:txStyles>
    <p:titleStyle>
      <a:defPPr algn="l" lvl="0" marR="0" rtl="0">
        <a:lnSpc>
          <a:spcPct val="100000"/>
        </a:lnSpc>
        <a:spcBef>
          <a:spcPts val="0"/>
        </a:spcBef>
        <a:spcAft>
          <a:spcPts val="0"/>
        </a:spcAft>
      </a:defPPr>
      <a:lvl1pPr algn="l" lvl="0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algn="l" lvl="1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algn="l" lvl="2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algn="l" lvl="3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algn="l" lvl="4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algn="l" lvl="5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algn="l" lvl="6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algn="l" lvl="7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algn="l" lvl="8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algn="l" lvl="0" marR="0" rtl="0">
        <a:lnSpc>
          <a:spcPct val="100000"/>
        </a:lnSpc>
        <a:spcBef>
          <a:spcPts val="0"/>
        </a:spcBef>
        <a:spcAft>
          <a:spcPts val="0"/>
        </a:spcAft>
      </a:defPPr>
      <a:lvl1pPr algn="l" lvl="0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algn="l" lvl="1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algn="l" lvl="2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algn="l" lvl="3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algn="l" lvl="4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algn="l" lvl="5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algn="l" lvl="6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algn="l" lvl="7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algn="l" lvl="8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algn="l" lvl="0" marR="0" rtl="0">
        <a:lnSpc>
          <a:spcPct val="100000"/>
        </a:lnSpc>
        <a:spcBef>
          <a:spcPts val="0"/>
        </a:spcBef>
        <a:spcAft>
          <a:spcPts val="0"/>
        </a:spcAft>
      </a:defPPr>
      <a:lvl1pPr algn="l" lvl="0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algn="l" lvl="1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algn="l" lvl="2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algn="l" lvl="3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algn="l" lvl="4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algn="l" lvl="5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algn="l" lvl="6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algn="l" lvl="7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algn="l" lvl="8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3" Target="../media/image1.jpg" Type="http://schemas.openxmlformats.org/officeDocument/2006/relationships/image"/><Relationship Id="rId2" Target="../notesSlides/notesSlide1.xml" Type="http://schemas.openxmlformats.org/officeDocument/2006/relationships/notesSlide"/><Relationship Id="rId1" Target="../slideLayouts/slideLayout1.xml" Type="http://schemas.openxmlformats.org/officeDocument/2006/relationships/slideLayout"/></Relationships>
</file>

<file path=ppt/slides/_rels/slide10.xml.rels><?xml version="1.0" encoding="UTF-8" standalone="yes"?><Relationships xmlns="http://schemas.openxmlformats.org/package/2006/relationships"><Relationship Id="rId4" Target="https://ncase.me/polygons/" TargetMode="External" Type="http://schemas.openxmlformats.org/officeDocument/2006/relationships/hyperlink"/><Relationship Id="rId3" Target="../media/image9.png" Type="http://schemas.openxmlformats.org/officeDocument/2006/relationships/image"/><Relationship Id="rId2" Target="../notesSlides/notesSlide10.xml" Type="http://schemas.openxmlformats.org/officeDocument/2006/relationships/notesSlide"/><Relationship Id="rId1" Target="../slideLayouts/slideLayout1.xml" Type="http://schemas.openxmlformats.org/officeDocument/2006/relationships/slideLayout"/></Relationships>
</file>

<file path=ppt/slides/_rels/slide11.xml.rels><?xml version="1.0" encoding="UTF-8" standalone="yes"?><Relationships xmlns="http://schemas.openxmlformats.org/package/2006/relationships"><Relationship Id="rId4" Target="../media/image7.jpg" Type="http://schemas.openxmlformats.org/officeDocument/2006/relationships/image"/><Relationship Id="rId3" Target="http://www.youtube.com/watch?v=pP_qNm-96Dc" TargetMode="External" Type="http://schemas.openxmlformats.org/officeDocument/2006/relationships/hyperlink"/><Relationship Id="rId2" Target="../notesSlides/notesSlide11.xml" Type="http://schemas.openxmlformats.org/officeDocument/2006/relationships/notesSlide"/><Relationship Id="rId1" Target="../slideLayouts/slideLayout1.xml" Type="http://schemas.openxmlformats.org/officeDocument/2006/relationships/slideLayout"/></Relationships>
</file>

<file path=ppt/slides/_rels/slide12.xml.rels><?xml version="1.0" encoding="UTF-8" standalone="yes"?><Relationships xmlns="http://schemas.openxmlformats.org/package/2006/relationships"><Relationship Id="rId10" Target="https://ncase.me/polygons/" TargetMode="External" Type="http://schemas.openxmlformats.org/officeDocument/2006/relationships/hyperlink"/><Relationship Id="rId9" Target="https://www.rand.org/research/gun-policy/longitudinal-firearm-mortality.html" TargetMode="External" Type="http://schemas.openxmlformats.org/officeDocument/2006/relationships/hyperlink"/><Relationship Id="rId8" Target="https://guns.periscopic.com/" TargetMode="External" Type="http://schemas.openxmlformats.org/officeDocument/2006/relationships/hyperlink"/><Relationship Id="rId7" Target="https://plasticstreaty.berkeley.edu/" TargetMode="External" Type="http://schemas.openxmlformats.org/officeDocument/2006/relationships/hyperlink"/><Relationship Id="rId6" Target="https://www.youtube.com/watch?v=4QwcI4iQt2Y" TargetMode="External" Type="http://schemas.openxmlformats.org/officeDocument/2006/relationships/hyperlink"/><Relationship Id="rId5" Target="https://www.ludicamag.com/spiritfarer-la-morte-felice/" TargetMode="External" Type="http://schemas.openxmlformats.org/officeDocument/2006/relationships/hyperlink"/><Relationship Id="rId4" Target="https://www.doi.org/10.1126/science.adr3837" TargetMode="External" Type="http://schemas.openxmlformats.org/officeDocument/2006/relationships/hyperlink"/><Relationship Id="rId3" Target="https://global-plastics-tool.org/" TargetMode="External" Type="http://schemas.openxmlformats.org/officeDocument/2006/relationships/hyperlink"/><Relationship Id="rId2" Target="../notesSlides/notesSlide12.xml" Type="http://schemas.openxmlformats.org/officeDocument/2006/relationships/notesSlide"/><Relationship Id="rId1" Target="../slideLayouts/slideLayout1.xml" Type="http://schemas.openxmlformats.org/officeDocument/2006/relationships/slideLayout"/></Relationships>
</file>

<file path=ppt/slides/_rels/slide13.xml.rels><?xml version="1.0" encoding="UTF-8" standalone="yes"?><Relationships xmlns="http://schemas.openxmlformats.org/package/2006/relationships"><Relationship Id="rId3" Target="../media/image2.png" Type="http://schemas.openxmlformats.org/officeDocument/2006/relationships/image"/><Relationship Id="rId2" Target="../notesSlides/notesSlide13.xml" Type="http://schemas.openxmlformats.org/officeDocument/2006/relationships/notesSlide"/><Relationship Id="rId1" Target="../slideLayouts/slideLayout1.xml" Type="http://schemas.openxmlformats.org/officeDocument/2006/relationships/slideLayout"/></Relationships>
</file>

<file path=ppt/slides/_rels/slide2.xml.rels><?xml version="1.0" encoding="UTF-8" standalone="yes"?><Relationships xmlns="http://schemas.openxmlformats.org/package/2006/relationships"><Relationship Id="rId3" Target="https://www.necessarygames.com/play/loneliness/?q=my-games/loneliness/flash" TargetMode="External" Type="http://schemas.openxmlformats.org/officeDocument/2006/relationships/hyperlink"/><Relationship Id="rId2" Target="../notesSlides/notesSlide2.xml" Type="http://schemas.openxmlformats.org/officeDocument/2006/relationships/notesSlide"/><Relationship Id="rId1" Target="../slideLayouts/slideLayout1.xml" Type="http://schemas.openxmlformats.org/officeDocument/2006/relationships/slideLayout"/></Relationships>
</file>

<file path=ppt/slides/_rels/slide3.xml.rels><?xml version="1.0" encoding="UTF-8" standalone="yes"?><Relationships xmlns="http://schemas.openxmlformats.org/package/2006/relationships"><Relationship Id="rId4" Target="../media/image4.jpg" Type="http://schemas.openxmlformats.org/officeDocument/2006/relationships/image"/><Relationship Id="rId3" Target="http://www.youtube.com/watch?v=4QwcI4iQt2Y" TargetMode="External" Type="http://schemas.openxmlformats.org/officeDocument/2006/relationships/hyperlink"/><Relationship Id="rId2" Target="../notesSlides/notesSlide3.xml" Type="http://schemas.openxmlformats.org/officeDocument/2006/relationships/notesSlide"/><Relationship Id="rId1" Target="../slideLayouts/slideLayout1.xml" Type="http://schemas.openxmlformats.org/officeDocument/2006/relationships/slideLayout"/></Relationships>
</file>

<file path=ppt/slides/_rels/slide4.xml.rels><?xml version="1.0" encoding="UTF-8" standalone="yes"?><Relationships xmlns="http://schemas.openxmlformats.org/package/2006/relationships"><Relationship Id="rId2" Target="../notesSlides/notesSlide4.xml" Type="http://schemas.openxmlformats.org/officeDocument/2006/relationships/notesSlide"/><Relationship Id="rId1" Target="../slideLayouts/slideLayout1.xml" Type="http://schemas.openxmlformats.org/officeDocument/2006/relationships/slideLayout"/></Relationships>
</file>

<file path=ppt/slides/_rels/slide5.xml.rels><?xml version="1.0" encoding="UTF-8" standalone="yes"?><Relationships xmlns="http://schemas.openxmlformats.org/package/2006/relationships"><Relationship Id="rId2" Target="../notesSlides/notesSlide5.xml" Type="http://schemas.openxmlformats.org/officeDocument/2006/relationships/notesSlide"/><Relationship Id="rId1" Target="../slideLayouts/slideLayout1.xml" Type="http://schemas.openxmlformats.org/officeDocument/2006/relationships/slideLayout"/></Relationships>
</file>

<file path=ppt/slides/_rels/slide6.xml.rels><?xml version="1.0" encoding="UTF-8" standalone="yes"?><Relationships xmlns="http://schemas.openxmlformats.org/package/2006/relationships"><Relationship Id="rId2" Target="../notesSlides/notesSlide6.xml" Type="http://schemas.openxmlformats.org/officeDocument/2006/relationships/notesSlide"/><Relationship Id="rId1" Target="../slideLayouts/slideLayout1.xml" Type="http://schemas.openxmlformats.org/officeDocument/2006/relationships/slideLayout"/></Relationships>
</file>

<file path=ppt/slides/_rels/slide7.xml.rels><?xml version="1.0" encoding="UTF-8" standalone="yes"?><Relationships xmlns="http://schemas.openxmlformats.org/package/2006/relationships"><Relationship Id="rId6" Target="https://global-plastics-tool.org/" TargetMode="External" Type="http://schemas.openxmlformats.org/officeDocument/2006/relationships/hyperlink"/><Relationship Id="rId5" Target="https://plasticstreaty.berkeley.edu/" TargetMode="External" Type="http://schemas.openxmlformats.org/officeDocument/2006/relationships/hyperlink"/><Relationship Id="rId4" Target="../media/image3.png" Type="http://schemas.openxmlformats.org/officeDocument/2006/relationships/image"/><Relationship Id="rId3" Target="../media/image5.png" Type="http://schemas.openxmlformats.org/officeDocument/2006/relationships/image"/><Relationship Id="rId2" Target="../notesSlides/notesSlide7.xml" Type="http://schemas.openxmlformats.org/officeDocument/2006/relationships/notesSlide"/><Relationship Id="rId1" Target="../slideLayouts/slideLayout1.xml" Type="http://schemas.openxmlformats.org/officeDocument/2006/relationships/slideLayout"/></Relationships>
</file>

<file path=ppt/slides/_rels/slide8.xml.rels><?xml version="1.0" encoding="UTF-8" standalone="yes"?><Relationships xmlns="http://schemas.openxmlformats.org/package/2006/relationships"><Relationship Id="rId4" Target="https://guns.periscopic.com/" TargetMode="External" Type="http://schemas.openxmlformats.org/officeDocument/2006/relationships/hyperlink"/><Relationship Id="rId3" Target="../media/image8.png" Type="http://schemas.openxmlformats.org/officeDocument/2006/relationships/image"/><Relationship Id="rId2" Target="../notesSlides/notesSlide8.xml" Type="http://schemas.openxmlformats.org/officeDocument/2006/relationships/notesSlide"/><Relationship Id="rId1" Target="../slideLayouts/slideLayout1.xml" Type="http://schemas.openxmlformats.org/officeDocument/2006/relationships/slideLayout"/></Relationships>
</file>

<file path=ppt/slides/_rels/slide9.xml.rels><?xml version="1.0" encoding="UTF-8" standalone="yes"?><Relationships xmlns="http://schemas.openxmlformats.org/package/2006/relationships"><Relationship Id="rId4" Target="https://www.rand.org/research/gun-policy/longitudinal-firearm-mortality.html" TargetMode="External" Type="http://schemas.openxmlformats.org/officeDocument/2006/relationships/hyperlink"/><Relationship Id="rId3" Target="../media/image6.png" Type="http://schemas.openxmlformats.org/officeDocument/2006/relationships/image"/><Relationship Id="rId2" Target="../notesSlides/notesSlide9.xml" Type="http://schemas.openxmlformats.org/officeDocument/2006/relationships/notesSlide"/><Relationship Id="rId1" Target="../slideLayouts/slideLayout1.xml" Type="http://schemas.openxmlformats.org/officeDocument/2006/relationships/slideLayout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/>
        </p:nvSpPr>
        <p:spPr>
          <a:xfrm>
            <a:off x="5478725" y="1681350"/>
            <a:ext cx="3397800" cy="17808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b="1" lang="en" sz="2500">
                <a:latin typeface="IBM Plex Mono"/>
                <a:ea typeface="IBM Plex Mono"/>
                <a:cs typeface="IBM Plex Mono"/>
                <a:sym typeface="IBM Plex Mono"/>
              </a:rPr>
              <a:t>Ludonarrative</a:t>
            </a:r>
            <a:endParaRPr b="1" sz="2500">
              <a:solidFill>
                <a:srgbClr val="000000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rgbClr val="000000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altLang="en" lang="en" sz="180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A Samuel Pottinger</a:t>
            </a:r>
            <a:endParaRPr sz="1800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altLang="en" lang="en" sz="180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Stat 198: IDSV</a:t>
            </a:r>
            <a:endParaRPr sz="1800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altLang="en" lang="en" sz="1800">
                <a:latin typeface="Lora"/>
                <a:ea typeface="Lora"/>
                <a:cs typeface="Lora"/>
                <a:sym typeface="Lora"/>
              </a:rPr>
              <a:t>April 2</a:t>
            </a:r>
            <a:r>
              <a:rPr altLang="en" lang="en" sz="180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, 2025</a:t>
            </a:r>
            <a:endParaRPr sz="2500">
              <a:solidFill>
                <a:srgbClr val="000000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000" y="1180350"/>
            <a:ext cx="4947000" cy="2782800"/>
          </a:xfrm>
          <a:prstGeom prst="roundRect">
            <a:avLst>
              <a:gd fmla="val 10380" name="adj"/>
            </a:avLst>
          </a:prstGeom>
          <a:noFill/>
          <a:ln>
            <a:noFill/>
          </a:ln>
          <a:effectLst>
            <a:outerShdw algn="bl" blurRad="57150" dir="5400000" dist="19050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3"/>
          <p:cNvSpPr/>
          <p:nvPr/>
        </p:nvSpPr>
        <p:spPr>
          <a:xfrm>
            <a:off x="-10200" y="0"/>
            <a:ext cx="9164400" cy="507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="ctr" anchorCtr="0" bIns="91425" lIns="91425" numCol="1" rIns="91425" spcFirstLastPara="1" tIns="91425" wrap="square">
            <a:noAutofit/>
          </a:bodyPr>
          <a:lstStyle/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23"/>
          <p:cNvSpPr txBox="1"/>
          <p:nvPr/>
        </p:nvSpPr>
        <p:spPr>
          <a:xfrm>
            <a:off x="0" y="0"/>
            <a:ext cx="9020100" cy="5079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sp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b="1" lang="en" sz="210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Tying it together</a:t>
            </a:r>
            <a:endParaRPr b="1" sz="1000"/>
          </a:p>
        </p:txBody>
      </p:sp>
      <p:pic>
        <p:nvPicPr>
          <p:cNvPr id="132" name="Google Shape;13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13113"/>
            <a:ext cx="8839200" cy="3435600"/>
          </a:xfrm>
          <a:prstGeom prst="roundRect">
            <a:avLst>
              <a:gd fmla="val 11323" name="adj"/>
            </a:avLst>
          </a:prstGeom>
          <a:noFill/>
          <a:ln>
            <a:noFill/>
          </a:ln>
          <a:effectLst>
            <a:outerShdw algn="bl" blurRad="57150" dir="5400000" dist="19050" rotWithShape="0">
              <a:srgbClr val="000000">
                <a:alpha val="50000"/>
              </a:srgbClr>
            </a:outerShdw>
          </a:effectLst>
        </p:spPr>
      </p:pic>
      <p:sp>
        <p:nvSpPr>
          <p:cNvPr id="133" name="Google Shape;133;p23"/>
          <p:cNvSpPr txBox="1"/>
          <p:nvPr/>
        </p:nvSpPr>
        <p:spPr>
          <a:xfrm>
            <a:off x="1503900" y="4353925"/>
            <a:ext cx="6136200" cy="6090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u="sng">
                <a:solidFill>
                  <a:schemeClr val="hlink"/>
                </a:solidFill>
                <a:latin typeface="Lora"/>
                <a:ea typeface="Lora"/>
                <a:cs typeface="Lora"/>
                <a:sym typeface="Lora"/>
                <a:hlinkClick r:id="rId4"/>
              </a:rPr>
              <a:t>https://ncase.me/polygons/</a:t>
            </a:r>
            <a:endParaRPr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4"/>
          <p:cNvSpPr/>
          <p:nvPr/>
        </p:nvSpPr>
        <p:spPr>
          <a:xfrm>
            <a:off x="-10200" y="0"/>
            <a:ext cx="9164400" cy="507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="ctr" anchorCtr="0" bIns="91425" lIns="91425" numCol="1" rIns="91425" spcFirstLastPara="1" tIns="91425" wrap="square">
            <a:noAutofit/>
          </a:bodyPr>
          <a:lstStyle/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24"/>
          <p:cNvSpPr txBox="1"/>
          <p:nvPr/>
        </p:nvSpPr>
        <p:spPr>
          <a:xfrm>
            <a:off x="0" y="0"/>
            <a:ext cx="9020100" cy="5079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sp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b="1" lang="en" sz="210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Concluding extra credits</a:t>
            </a:r>
            <a:endParaRPr b="1" sz="1000"/>
          </a:p>
        </p:txBody>
      </p:sp>
      <p:pic>
        <p:nvPicPr>
          <p:cNvPr descr="Great games always rely on interesting gameplay mechanics to convey narrative, but it does require a development team and publisher who trust the player to think about the experience. Hand-holding players throughout a game will not do much to advance our medium. (---More below) You can play Loneliness here. http://www.necessarygames.com/my-games/loneliness/flash  Subscribe for new episodes every Wednesday! http://bit.ly/SubToEC  (Original air date: August 15, 2012) _______  Get your Extra Credits gear at the store! http://bit.ly/ExtraStore Play games with us on Extra Play! http://bit.ly/WatchEXP  Watch more episodes from this season of Extra Credits! http://bit.ly/2ovZBJj  Contribute community subtitles to Extra Credits: http://www.youtube.com/timedtext_cs_panel?c=UCCODtTcd5M1JavPCOr_Uydg&amp;tab=2  Talk to us on Twitter (@ExtraCreditz): http://bit.ly/ECTweet Follow us on Facebook: http://bit.ly/ECFBPage Get our list of recommended games on Steam: http://bit.ly/ECCurator _________  Would you like James to speak at your school or organization? For info, contact us at: contact@extra-credits.net _________  ♪ Intro Music: &quot;Penguin Cap&quot; by CarboHydroM http://bit.ly/1eIHTDS  ♪ Outro Music: &quot;Hoy, Small Fry!&quot; by HyperDuck SoundWorks http://ocremix.org/remix/OCR02330/" id="140" name="Google Shape;140;p24" title="Mechanics as Metaphor - II: Creating Narrative Depth - Extra Credits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5388" y="649025"/>
            <a:ext cx="7669325" cy="431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5"/>
          <p:cNvSpPr/>
          <p:nvPr/>
        </p:nvSpPr>
        <p:spPr>
          <a:xfrm>
            <a:off x="-10200" y="0"/>
            <a:ext cx="9164400" cy="507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="ctr" anchorCtr="0" bIns="91425" lIns="91425" numCol="1" rIns="91425" spcFirstLastPara="1" tIns="91425" wrap="square">
            <a:noAutofit/>
          </a:bodyPr>
          <a:lstStyle/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25"/>
          <p:cNvSpPr txBox="1"/>
          <p:nvPr/>
        </p:nvSpPr>
        <p:spPr>
          <a:xfrm>
            <a:off x="0" y="0"/>
            <a:ext cx="9020100" cy="5079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sp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b="1" lang="en" sz="210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Citations</a:t>
            </a:r>
            <a:endParaRPr b="1" sz="1000"/>
          </a:p>
        </p:txBody>
      </p:sp>
      <p:sp>
        <p:nvSpPr>
          <p:cNvPr id="147" name="Google Shape;147;p25"/>
          <p:cNvSpPr txBox="1"/>
          <p:nvPr/>
        </p:nvSpPr>
        <p:spPr>
          <a:xfrm>
            <a:off x="236850" y="637925"/>
            <a:ext cx="8546400" cy="43200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-282575" lvl="0" marL="457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333333"/>
              </a:buClr>
              <a:buSzPts val="850"/>
              <a:buChar char="●"/>
            </a:pPr>
            <a:r>
              <a:rPr altLang="en" lang="en" sz="850">
                <a:solidFill>
                  <a:srgbClr val="333333"/>
                </a:solidFill>
                <a:highlight>
                  <a:srgbClr val="FFFFFF"/>
                </a:highlight>
              </a:rPr>
              <a:t>A. Pottinger, R. Geyer, N. Biyani, C. Martinez, N. Nathan, M. Morse, M. de Bruyn, C. Boettiger, E. Baker, K. Koy, and D. McCauley, "Global Plastics AI Policy Tool," University of California, 2024. Available: </a:t>
            </a:r>
            <a:r>
              <a:rPr altLang="en" lang="en" sz="850" u="sng">
                <a:solidFill>
                  <a:srgbClr val="1010F0"/>
                </a:solidFill>
                <a:highlight>
                  <a:srgbClr val="FFFFFF"/>
                </a:highlight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https://global-plastics-tool.org/</a:t>
            </a:r>
            <a:endParaRPr sz="850" u="sng">
              <a:solidFill>
                <a:srgbClr val="1010F0"/>
              </a:solidFill>
              <a:highlight>
                <a:srgbClr val="FFFFFF"/>
              </a:highlight>
            </a:endParaRPr>
          </a:p>
          <a:p>
            <a:pPr algn="l" indent="-282575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850"/>
              <a:buChar char="●"/>
            </a:pPr>
            <a:r>
              <a:rPr altLang="en" lang="en" sz="850">
                <a:solidFill>
                  <a:srgbClr val="333333"/>
                </a:solidFill>
                <a:highlight>
                  <a:srgbClr val="FFFFFF"/>
                </a:highlight>
              </a:rPr>
              <a:t>A. Pottinger, R. Geyer, N. Biyani, C. Martinez, N. Nathan, M, Morse, C. Liu, S. Hu, M. de Bruyn, C. Boettiger, E. Baker, and D. McCauley, "Pathways to reduce global plastic waste mismanagement and greenhouse gas emissions by 2050," Science, 2024. doi: </a:t>
            </a:r>
            <a:r>
              <a:rPr altLang="en" lang="en" sz="850" u="sng">
                <a:solidFill>
                  <a:srgbClr val="1010F0"/>
                </a:solidFill>
                <a:highlight>
                  <a:srgbClr val="FFFFFF"/>
                </a:highlight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10.1126/science.adr3837</a:t>
            </a:r>
            <a:endParaRPr sz="850" u="sng">
              <a:solidFill>
                <a:srgbClr val="1010F0"/>
              </a:solidFill>
              <a:highlight>
                <a:srgbClr val="FFFFFF"/>
              </a:highlight>
            </a:endParaRPr>
          </a:p>
          <a:p>
            <a:pPr algn="l" indent="-282575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850"/>
              <a:buChar char="●"/>
            </a:pPr>
            <a:r>
              <a:rPr altLang="en" lang="en" sz="850">
                <a:solidFill>
                  <a:srgbClr val="333333"/>
                </a:solidFill>
                <a:highlight>
                  <a:srgbClr val="FFFFFF"/>
                </a:highlight>
              </a:rPr>
              <a:t>G. Nicoli, "Spiritfarer: la morte felice," Ludica, 2020. Available: </a:t>
            </a:r>
            <a:r>
              <a:rPr altLang="en" lang="en" sz="850" u="sng">
                <a:solidFill>
                  <a:srgbClr val="1010F0"/>
                </a:solidFill>
                <a:highlight>
                  <a:srgbClr val="FFFFFF"/>
                </a:highlight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https://www.ludicamag.com/spiritfarer-la-morte-felice/</a:t>
            </a:r>
            <a:endParaRPr sz="850" u="sng">
              <a:solidFill>
                <a:srgbClr val="1010F0"/>
              </a:solidFill>
              <a:highlight>
                <a:srgbClr val="FFFFFF"/>
              </a:highlight>
            </a:endParaRPr>
          </a:p>
          <a:p>
            <a:pPr algn="l" indent="-282575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850"/>
              <a:buChar char="●"/>
            </a:pPr>
            <a:r>
              <a:rPr altLang="en" lang="en" sz="850">
                <a:solidFill>
                  <a:srgbClr val="333333"/>
                </a:solidFill>
                <a:highlight>
                  <a:srgbClr val="FFFFFF"/>
                </a:highlight>
              </a:rPr>
              <a:t>J. Portnow, "Mechanics as Metaphor I," Extra Credits, 2012. Available: </a:t>
            </a:r>
            <a:r>
              <a:rPr altLang="en" lang="en" sz="850" u="sng">
                <a:solidFill>
                  <a:srgbClr val="1010F0"/>
                </a:solidFill>
                <a:highlight>
                  <a:srgbClr val="FFFFFF"/>
                </a:highlight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https://www.youtube.com/watch?v=4QwcI4iQt2Y</a:t>
            </a:r>
            <a:endParaRPr sz="850" u="sng">
              <a:solidFill>
                <a:srgbClr val="1010F0"/>
              </a:solidFill>
              <a:highlight>
                <a:srgbClr val="FFFFFF"/>
              </a:highlight>
            </a:endParaRPr>
          </a:p>
          <a:p>
            <a:pPr algn="l" indent="-282575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850"/>
              <a:buChar char="●"/>
            </a:pPr>
            <a:r>
              <a:rPr altLang="en" lang="en" sz="850">
                <a:solidFill>
                  <a:srgbClr val="333333"/>
                </a:solidFill>
                <a:highlight>
                  <a:srgbClr val="FFFFFF"/>
                </a:highlight>
              </a:rPr>
              <a:t>A. Pottinger, R. Geyer, N. Biyani, C. Martinez, N. Nathan, M. Morse, M. de Bruyn, C. Boettiger, E. Baker, K. Koy, ThoughtLab, and D. McCauley, "Plastics Treaty," University of California, 2023. Available: </a:t>
            </a:r>
            <a:r>
              <a:rPr altLang="en" lang="en" sz="850" u="sng">
                <a:solidFill>
                  <a:srgbClr val="1010F0"/>
                </a:solidFill>
                <a:highlight>
                  <a:srgbClr val="FFFFFF"/>
                </a:highlight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https://plasticstreaty.berkeley.edu/</a:t>
            </a:r>
            <a:endParaRPr sz="850" u="sng">
              <a:solidFill>
                <a:srgbClr val="1010F0"/>
              </a:solidFill>
              <a:highlight>
                <a:srgbClr val="FFFFFF"/>
              </a:highlight>
            </a:endParaRPr>
          </a:p>
          <a:p>
            <a:pPr algn="l" indent="-282575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850"/>
              <a:buChar char="●"/>
            </a:pPr>
            <a:r>
              <a:rPr altLang="en" lang="en" sz="850">
                <a:solidFill>
                  <a:srgbClr val="333333"/>
                </a:solidFill>
                <a:highlight>
                  <a:srgbClr val="FFFFFF"/>
                </a:highlight>
              </a:rPr>
              <a:t>K. Reas and Periscopic, "U.S. Gun Killings in 2018," Periscopic, 2018. Available: </a:t>
            </a:r>
            <a:r>
              <a:rPr altLang="en" lang="en" sz="850" u="sng">
                <a:solidFill>
                  <a:srgbClr val="1010F0"/>
                </a:solidFill>
                <a:highlight>
                  <a:srgbClr val="FFFFFF"/>
                </a:highlight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https://guns.periscopic.com/</a:t>
            </a:r>
            <a:endParaRPr sz="850" u="sng">
              <a:solidFill>
                <a:srgbClr val="1010F0"/>
              </a:solidFill>
              <a:highlight>
                <a:srgbClr val="FFFFFF"/>
              </a:highlight>
            </a:endParaRPr>
          </a:p>
          <a:p>
            <a:pPr algn="l" indent="-282575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850"/>
              <a:buChar char="●"/>
            </a:pPr>
            <a:r>
              <a:rPr altLang="en" lang="en" sz="850">
                <a:solidFill>
                  <a:srgbClr val="333333"/>
                </a:solidFill>
                <a:highlight>
                  <a:srgbClr val="FFFFFF"/>
                </a:highlight>
              </a:rPr>
              <a:t>K. Sumah, L. Floyd, and H. McCracken, "Changes in State Firearm Mortality," Rand Corporation, 2024. Available: </a:t>
            </a:r>
            <a:r>
              <a:rPr altLang="en" lang="en" sz="850" u="sng">
                <a:solidFill>
                  <a:srgbClr val="1010F0"/>
                </a:solidFill>
                <a:highlight>
                  <a:srgbClr val="FFFFFF"/>
                </a:highlight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https://www.rand.org/research/gun-policy/longitudinal-firearm-mortality.html</a:t>
            </a:r>
            <a:endParaRPr sz="850" u="sng">
              <a:solidFill>
                <a:srgbClr val="1010F0"/>
              </a:solidFill>
              <a:highlight>
                <a:srgbClr val="FFFFFF"/>
              </a:highlight>
            </a:endParaRPr>
          </a:p>
          <a:p>
            <a:pPr algn="l" indent="-282575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850"/>
              <a:buChar char="●"/>
            </a:pPr>
            <a:r>
              <a:rPr altLang="en" lang="en" sz="850">
                <a:solidFill>
                  <a:srgbClr val="333333"/>
                </a:solidFill>
                <a:highlight>
                  <a:srgbClr val="FFFFFF"/>
                </a:highlight>
              </a:rPr>
              <a:t>V. Hart and N. Case, "Parable of the Polygons," Nicky Case, 2022. Available: </a:t>
            </a:r>
            <a:r>
              <a:rPr altLang="en" lang="en" sz="850" u="sng">
                <a:solidFill>
                  <a:srgbClr val="1010F0"/>
                </a:solidFill>
                <a:highlight>
                  <a:srgbClr val="FFFFFF"/>
                </a:highlight>
                <a:hlinkClick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https://ncase.me/polygons/</a:t>
            </a:r>
            <a:endParaRPr sz="11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1563" y="2238025"/>
            <a:ext cx="4300876" cy="667450"/>
          </a:xfrm>
          <a:prstGeom prst="rect">
            <a:avLst/>
          </a:prstGeom>
          <a:noFill/>
          <a:ln>
            <a:noFill/>
          </a:ln>
          <a:effectLst>
            <a:outerShdw algn="bl" blurRad="57150" dir="5400000" dist="19050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/>
          <p:nvPr/>
        </p:nvSpPr>
        <p:spPr>
          <a:xfrm>
            <a:off x="-10200" y="0"/>
            <a:ext cx="9164400" cy="507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="ctr" anchorCtr="0" bIns="91425" lIns="91425" numCol="1" rIns="91425" spcFirstLastPara="1" tIns="91425" wrap="square">
            <a:noAutofit/>
          </a:bodyPr>
          <a:lstStyle/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15"/>
          <p:cNvSpPr txBox="1"/>
          <p:nvPr/>
        </p:nvSpPr>
        <p:spPr>
          <a:xfrm>
            <a:off x="0" y="0"/>
            <a:ext cx="9020100" cy="5079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sp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b="1" lang="en" sz="210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Today</a:t>
            </a:r>
            <a:endParaRPr b="1" sz="1000"/>
          </a:p>
        </p:txBody>
      </p:sp>
      <p:sp>
        <p:nvSpPr>
          <p:cNvPr id="71" name="Google Shape;71;p15"/>
          <p:cNvSpPr txBox="1"/>
          <p:nvPr/>
        </p:nvSpPr>
        <p:spPr>
          <a:xfrm>
            <a:off x="1447500" y="1680600"/>
            <a:ext cx="6249000" cy="17823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17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We are going to be </a:t>
            </a:r>
            <a:r>
              <a:rPr altLang="en" lang="en" sz="17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exploring the idea of how interaction creates narrative. To help start that conversation, I have a very short game for us to play:</a:t>
            </a:r>
            <a:endParaRPr sz="17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1700" u="sng">
                <a:solidFill>
                  <a:schemeClr val="hlink"/>
                </a:solidFill>
                <a:latin typeface="Lora"/>
                <a:ea typeface="Lora"/>
                <a:cs typeface="Lora"/>
                <a:sym typeface="Lora"/>
                <a:hlinkClick r:id="rId3"/>
              </a:rPr>
              <a:t>https://www.necessarygames.com/play/loneliness/?q=my-games/loneliness/flash</a:t>
            </a:r>
            <a:endParaRPr sz="17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/>
          <p:nvPr/>
        </p:nvSpPr>
        <p:spPr>
          <a:xfrm>
            <a:off x="-10200" y="0"/>
            <a:ext cx="9164400" cy="507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="ctr" anchorCtr="0" bIns="91425" lIns="91425" numCol="1" rIns="91425" spcFirstLastPara="1" tIns="91425" wrap="square">
            <a:noAutofit/>
          </a:bodyPr>
          <a:lstStyle/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16"/>
          <p:cNvSpPr txBox="1"/>
          <p:nvPr/>
        </p:nvSpPr>
        <p:spPr>
          <a:xfrm>
            <a:off x="0" y="0"/>
            <a:ext cx="9020100" cy="5079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sp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b="1" lang="en" sz="210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A consideration of mechanics and narrative</a:t>
            </a:r>
            <a:endParaRPr b="1" sz="1000"/>
          </a:p>
        </p:txBody>
      </p:sp>
      <p:pic>
        <p:nvPicPr>
          <p:cNvPr descr="Game narrative can be conveyed through so much more than just a dialogue script, or in-game lore, or even the visual aesthetic of the world you play in. The design mechanics and gameplay itself can represent the story of the player's actions. (---More below) You can find the Flash game here. http://www.necessarygames.com/my-games/loneliness/flash  Subscribe for new episodes every Wednesday! http://bit.ly/SubToEC (---More below)  (Original air date: August 8, 2012) _______  Get your Extra Credits gear at the store! http://bit.ly/ExtraStore Play games with us on Extra Play! http://bit.ly/WatchEXP  Watch more episodes from this season of Extra Credits! http://bit.ly/2ovZBJj  Contribute community subtitles to Extra Credits: http://www.youtube.com/timedtext_cs_panel?c=UCCODtTcd5M1JavPCOr_Uydg&amp;tab=2  Talk to us on Twitter (@ExtraCreditz): http://bit.ly/ECTweet Follow us on Facebook: http://bit.ly/ECFBPage Get our list of recommended games on Steam: http://bit.ly/ECCurator _________  Would you like James to speak at your school or organization? For info, contact us at: contact@extra-credits.net _________  ♪ Intro Music: &quot;Penguin Cap&quot; by CarboHydroM http://bit.ly/1eIHTDS  ♪ Outro Music: &quot;Fisherman's Revelation&quot; by Bladiator, Tepid http://ocremix.org/remix/OCR01559/" id="78" name="Google Shape;78;p16" title="Mechanics as Metaphor - I: How Gameplay Itself Tells a Story - Extra Credits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5875" y="660300"/>
            <a:ext cx="7472250" cy="4203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/>
          <p:nvPr/>
        </p:nvSpPr>
        <p:spPr>
          <a:xfrm>
            <a:off x="-10200" y="0"/>
            <a:ext cx="9164400" cy="507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="ctr" anchorCtr="0" bIns="91425" lIns="91425" numCol="1" rIns="91425" spcFirstLastPara="1" tIns="91425" wrap="square">
            <a:noAutofit/>
          </a:bodyPr>
          <a:lstStyle/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7"/>
          <p:cNvSpPr txBox="1"/>
          <p:nvPr/>
        </p:nvSpPr>
        <p:spPr>
          <a:xfrm>
            <a:off x="0" y="0"/>
            <a:ext cx="9020100" cy="5079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sp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b="1" lang="en" sz="210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Introducing the idea of ludonarrative</a:t>
            </a:r>
            <a:endParaRPr b="1" sz="1000"/>
          </a:p>
        </p:txBody>
      </p:sp>
      <p:sp>
        <p:nvSpPr>
          <p:cNvPr id="85" name="Google Shape;85;p17"/>
          <p:cNvSpPr txBox="1"/>
          <p:nvPr/>
        </p:nvSpPr>
        <p:spPr>
          <a:xfrm>
            <a:off x="3094350" y="2154425"/>
            <a:ext cx="2955300" cy="7107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32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Ludonarrative</a:t>
            </a:r>
            <a:endParaRPr sz="32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/>
          <p:nvPr/>
        </p:nvSpPr>
        <p:spPr>
          <a:xfrm>
            <a:off x="-10200" y="0"/>
            <a:ext cx="9164400" cy="507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="ctr" anchorCtr="0" bIns="91425" lIns="91425" numCol="1" rIns="91425" spcFirstLastPara="1" tIns="91425" wrap="square">
            <a:noAutofit/>
          </a:bodyPr>
          <a:lstStyle/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18"/>
          <p:cNvSpPr txBox="1"/>
          <p:nvPr/>
        </p:nvSpPr>
        <p:spPr>
          <a:xfrm>
            <a:off x="0" y="0"/>
            <a:ext cx="9020100" cy="5079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sp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b="1" lang="en" sz="210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Introducing the idea of ludonarrative</a:t>
            </a:r>
            <a:endParaRPr b="1" sz="1000"/>
          </a:p>
        </p:txBody>
      </p:sp>
      <p:sp>
        <p:nvSpPr>
          <p:cNvPr id="92" name="Google Shape;92;p18"/>
          <p:cNvSpPr txBox="1"/>
          <p:nvPr/>
        </p:nvSpPr>
        <p:spPr>
          <a:xfrm>
            <a:off x="3094350" y="2154425"/>
            <a:ext cx="2955300" cy="7107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b="1" lang="en" sz="32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Ludo</a:t>
            </a:r>
            <a:r>
              <a:rPr altLang="en" lang="en" sz="32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narrative</a:t>
            </a:r>
            <a:endParaRPr sz="32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9"/>
          <p:cNvSpPr/>
          <p:nvPr/>
        </p:nvSpPr>
        <p:spPr>
          <a:xfrm>
            <a:off x="-10200" y="0"/>
            <a:ext cx="9164400" cy="507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="ctr" anchorCtr="0" bIns="91425" lIns="91425" numCol="1" rIns="91425" spcFirstLastPara="1" tIns="91425" wrap="square">
            <a:noAutofit/>
          </a:bodyPr>
          <a:lstStyle/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9"/>
          <p:cNvSpPr txBox="1"/>
          <p:nvPr/>
        </p:nvSpPr>
        <p:spPr>
          <a:xfrm>
            <a:off x="0" y="0"/>
            <a:ext cx="9020100" cy="5079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sp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b="1" lang="en" sz="210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Introducing the idea of ludonarrative</a:t>
            </a:r>
            <a:endParaRPr b="1" sz="1000"/>
          </a:p>
        </p:txBody>
      </p:sp>
      <p:sp>
        <p:nvSpPr>
          <p:cNvPr id="99" name="Google Shape;99;p19"/>
          <p:cNvSpPr txBox="1"/>
          <p:nvPr/>
        </p:nvSpPr>
        <p:spPr>
          <a:xfrm>
            <a:off x="3094350" y="2154425"/>
            <a:ext cx="2955300" cy="7107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32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Ludo</a:t>
            </a:r>
            <a:r>
              <a:rPr altLang="en" b="1" lang="en" sz="32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narrative</a:t>
            </a:r>
            <a:endParaRPr b="1" sz="32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0"/>
          <p:cNvSpPr/>
          <p:nvPr/>
        </p:nvSpPr>
        <p:spPr>
          <a:xfrm>
            <a:off x="-10200" y="0"/>
            <a:ext cx="9164400" cy="507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="ctr" anchorCtr="0" bIns="91425" lIns="91425" numCol="1" rIns="91425" spcFirstLastPara="1" tIns="91425" wrap="square">
            <a:noAutofit/>
          </a:bodyPr>
          <a:lstStyle/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20"/>
          <p:cNvSpPr txBox="1"/>
          <p:nvPr/>
        </p:nvSpPr>
        <p:spPr>
          <a:xfrm>
            <a:off x="0" y="0"/>
            <a:ext cx="9020100" cy="5079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sp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b="1" lang="en" sz="210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Ludonarrative in visualization</a:t>
            </a:r>
            <a:endParaRPr b="1" sz="1000"/>
          </a:p>
        </p:txBody>
      </p:sp>
      <p:pic>
        <p:nvPicPr>
          <p:cNvPr id="106" name="Google Shape;10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7638" y="1376398"/>
            <a:ext cx="3400800" cy="1939500"/>
          </a:xfrm>
          <a:prstGeom prst="roundRect">
            <a:avLst>
              <a:gd fmla="val 9803" name="adj"/>
            </a:avLst>
          </a:prstGeom>
          <a:noFill/>
          <a:ln>
            <a:noFill/>
          </a:ln>
          <a:effectLst>
            <a:outerShdw algn="bl" blurRad="57150" dir="5400000" dist="19050" rotWithShape="0">
              <a:srgbClr val="000000">
                <a:alpha val="50000"/>
              </a:srgbClr>
            </a:outerShdw>
          </a:effectLst>
        </p:spPr>
      </p:pic>
      <p:pic>
        <p:nvPicPr>
          <p:cNvPr id="107" name="Google Shape;10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45655" y="1376400"/>
            <a:ext cx="3350700" cy="1939500"/>
          </a:xfrm>
          <a:prstGeom prst="roundRect">
            <a:avLst>
              <a:gd fmla="val 12695" name="adj"/>
            </a:avLst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type="none" w="sm"/>
            <a:tailEnd len="sm" type="none" w="sm"/>
          </a:ln>
          <a:effectLst>
            <a:outerShdw algn="bl" blurRad="57150" dir="5400000" dist="19050" rotWithShape="0">
              <a:srgbClr val="000000">
                <a:alpha val="50000"/>
              </a:srgbClr>
            </a:outerShdw>
          </a:effectLst>
        </p:spPr>
      </p:pic>
      <p:sp>
        <p:nvSpPr>
          <p:cNvPr id="108" name="Google Shape;108;p20"/>
          <p:cNvSpPr txBox="1"/>
          <p:nvPr/>
        </p:nvSpPr>
        <p:spPr>
          <a:xfrm>
            <a:off x="519200" y="3575625"/>
            <a:ext cx="3857700" cy="4626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1500" u="sng">
                <a:solidFill>
                  <a:schemeClr val="hlink"/>
                </a:solidFill>
                <a:latin typeface="Lora"/>
                <a:ea typeface="Lora"/>
                <a:cs typeface="Lora"/>
                <a:sym typeface="Lora"/>
                <a:hlinkClick r:id="rId5"/>
              </a:rPr>
              <a:t>https://plasticstreaty.berkeley.edu/</a:t>
            </a:r>
            <a:endParaRPr sz="15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09" name="Google Shape;109;p20"/>
          <p:cNvSpPr txBox="1"/>
          <p:nvPr/>
        </p:nvSpPr>
        <p:spPr>
          <a:xfrm>
            <a:off x="4792150" y="3575625"/>
            <a:ext cx="3857700" cy="4626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1500" u="sng">
                <a:solidFill>
                  <a:schemeClr val="hlink"/>
                </a:solidFill>
                <a:latin typeface="Lora"/>
                <a:ea typeface="Lora"/>
                <a:cs typeface="Lora"/>
                <a:sym typeface="Lora"/>
                <a:hlinkClick r:id="rId6"/>
              </a:rPr>
              <a:t>https://global-plastics-tool.org/</a:t>
            </a:r>
            <a:endParaRPr sz="15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1"/>
          <p:cNvSpPr/>
          <p:nvPr/>
        </p:nvSpPr>
        <p:spPr>
          <a:xfrm>
            <a:off x="-10200" y="0"/>
            <a:ext cx="9164400" cy="507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="ctr" anchorCtr="0" bIns="91425" lIns="91425" numCol="1" rIns="91425" spcFirstLastPara="1" tIns="91425" wrap="square">
            <a:noAutofit/>
          </a:bodyPr>
          <a:lstStyle/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21"/>
          <p:cNvSpPr txBox="1"/>
          <p:nvPr/>
        </p:nvSpPr>
        <p:spPr>
          <a:xfrm>
            <a:off x="0" y="0"/>
            <a:ext cx="9020100" cy="5079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sp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b="1" lang="en" sz="210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Translating the idea of environmental storytelling</a:t>
            </a:r>
            <a:endParaRPr b="1" sz="1000"/>
          </a:p>
        </p:txBody>
      </p:sp>
      <p:pic>
        <p:nvPicPr>
          <p:cNvPr id="116" name="Google Shape;11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5900" y="634650"/>
            <a:ext cx="5568300" cy="3874200"/>
          </a:xfrm>
          <a:prstGeom prst="roundRect">
            <a:avLst>
              <a:gd fmla="val 7708" name="adj"/>
            </a:avLst>
          </a:prstGeom>
          <a:noFill/>
          <a:ln>
            <a:noFill/>
          </a:ln>
          <a:effectLst>
            <a:outerShdw algn="bl" blurRad="57150" dir="5400000" dist="19050" rotWithShape="0">
              <a:srgbClr val="000000">
                <a:alpha val="50000"/>
              </a:srgbClr>
            </a:outerShdw>
          </a:effectLst>
        </p:spPr>
      </p:pic>
      <p:sp>
        <p:nvSpPr>
          <p:cNvPr id="117" name="Google Shape;117;p21"/>
          <p:cNvSpPr txBox="1"/>
          <p:nvPr/>
        </p:nvSpPr>
        <p:spPr>
          <a:xfrm>
            <a:off x="759450" y="4556950"/>
            <a:ext cx="7625100" cy="4287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u="sng">
                <a:solidFill>
                  <a:schemeClr val="hlink"/>
                </a:solidFill>
                <a:latin typeface="Lora"/>
                <a:ea typeface="Lora"/>
                <a:cs typeface="Lora"/>
                <a:sym typeface="Lora"/>
                <a:hlinkClick r:id="rId4"/>
              </a:rPr>
              <a:t>https://guns.periscopic.com/</a:t>
            </a:r>
            <a:endParaRPr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2"/>
          <p:cNvSpPr/>
          <p:nvPr/>
        </p:nvSpPr>
        <p:spPr>
          <a:xfrm>
            <a:off x="-10200" y="0"/>
            <a:ext cx="9164400" cy="507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="ctr" anchorCtr="0" bIns="91425" lIns="91425" numCol="1" rIns="91425" spcFirstLastPara="1" tIns="91425" wrap="square">
            <a:noAutofit/>
          </a:bodyPr>
          <a:lstStyle/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22"/>
          <p:cNvSpPr txBox="1"/>
          <p:nvPr/>
        </p:nvSpPr>
        <p:spPr>
          <a:xfrm>
            <a:off x="0" y="0"/>
            <a:ext cx="9020100" cy="5079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sp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b="1" lang="en" sz="210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Translating the idea of environmental storytelling</a:t>
            </a:r>
            <a:endParaRPr b="1" sz="2100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pic>
        <p:nvPicPr>
          <p:cNvPr id="124" name="Google Shape;12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0300" y="1173075"/>
            <a:ext cx="4759500" cy="2960700"/>
          </a:xfrm>
          <a:prstGeom prst="roundRect">
            <a:avLst>
              <a:gd fmla="val 10720" name="adj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type="none" w="sm"/>
            <a:tailEnd len="sm" type="none" w="sm"/>
          </a:ln>
          <a:effectLst>
            <a:outerShdw algn="bl" blurRad="57150" dir="5400000" dist="19050" rotWithShape="0">
              <a:srgbClr val="000000">
                <a:alpha val="50000"/>
              </a:srgbClr>
            </a:outerShdw>
          </a:effectLst>
        </p:spPr>
      </p:pic>
      <p:sp>
        <p:nvSpPr>
          <p:cNvPr id="125" name="Google Shape;125;p22"/>
          <p:cNvSpPr txBox="1"/>
          <p:nvPr/>
        </p:nvSpPr>
        <p:spPr>
          <a:xfrm>
            <a:off x="1184350" y="4331375"/>
            <a:ext cx="7252800" cy="5079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u="sng">
                <a:solidFill>
                  <a:schemeClr val="hlink"/>
                </a:solidFill>
                <a:latin typeface="Lora"/>
                <a:ea typeface="Lora"/>
                <a:cs typeface="Lora"/>
                <a:sym typeface="Lora"/>
                <a:hlinkClick r:id="rId4"/>
              </a:rPr>
              <a:t>https://www.rand.org/research/gun-policy/longitudinal-firearm-mortality.html</a:t>
            </a:r>
            <a:endParaRPr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algn="ctr" cap="flat" cmpd="sng" w="9525">
          <a:solidFill>
            <a:schemeClr val="phClr">
              <a:shade val="95000"/>
              <a:satMod val="105000"/>
            </a:schemeClr>
          </a:solidFill>
          <a:prstDash val="solid"/>
        </a:ln>
        <a:ln algn="ctr" cap="flat" cmpd="sng" w="25400">
          <a:solidFill>
            <a:schemeClr val="phClr"/>
          </a:solidFill>
          <a:prstDash val="solid"/>
        </a:ln>
        <a:ln algn="ctr" cap="flat" cmpd="sng" w="38100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r="5400000" dist="2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h="25400" w="635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b="180000" l="50000" r="50000" t="-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b="50000" l="50000" r="50000" t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algn="ctr" cap="flat" cmpd="sng" w="9525">
          <a:solidFill>
            <a:schemeClr val="phClr">
              <a:shade val="95000"/>
              <a:satMod val="105000"/>
            </a:schemeClr>
          </a:solidFill>
          <a:prstDash val="solid"/>
        </a:ln>
        <a:ln algn="ctr" cap="flat" cmpd="sng" w="25400">
          <a:solidFill>
            <a:schemeClr val="phClr"/>
          </a:solidFill>
          <a:prstDash val="solid"/>
        </a:ln>
        <a:ln algn="ctr" cap="flat" cmpd="sng" w="38100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r="5400000" dist="2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h="25400" w="635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b="180000" l="50000" r="50000" t="-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b="50000" l="50000" r="50000" t="50000"/>
          </a:path>
        </a:gradFill>
      </a:bgFillStyleLst>
    </a:fmtScheme>
  </a:themeElements>
</a:theme>
</file>